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4" r:id="rId5"/>
    <p:sldId id="263" r:id="rId6"/>
    <p:sldId id="265" r:id="rId7"/>
    <p:sldId id="261" r:id="rId8"/>
    <p:sldId id="262" r:id="rId9"/>
    <p:sldId id="266" r:id="rId1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14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102C83A-9FB6-F144-C7F9-FD6B81CF5C81}"/>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1E8E4DDA-BDE1-9E40-398F-F2EF29963A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4857CBA3-0951-5B24-6B18-20F0DDF0D837}"/>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5" name="Segnaposto piè di pagina 4">
            <a:extLst>
              <a:ext uri="{FF2B5EF4-FFF2-40B4-BE49-F238E27FC236}">
                <a16:creationId xmlns:a16="http://schemas.microsoft.com/office/drawing/2014/main" id="{4D07B41F-B610-D3F9-E6E3-292B8CF7FCB4}"/>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D0ADFA92-41D5-6F74-0E58-D0BABD568AD9}"/>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1449862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48FD0AE-8C0D-692E-33DE-A72990258853}"/>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D66CA927-7AE0-CB9E-6D2B-B65479189C1B}"/>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B050E1E-5D5F-2102-C587-BB37A2495EA5}"/>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5" name="Segnaposto piè di pagina 4">
            <a:extLst>
              <a:ext uri="{FF2B5EF4-FFF2-40B4-BE49-F238E27FC236}">
                <a16:creationId xmlns:a16="http://schemas.microsoft.com/office/drawing/2014/main" id="{EB195D47-F088-D873-ED4D-9CC6EEDA57C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7FC39FED-6864-183E-7BBB-E331FEC95683}"/>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4237902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1A3EC3A1-6246-50B1-0450-D679A2725AFC}"/>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97392474-820D-38C6-0622-BEBCDBFD8381}"/>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221DDA5-5321-3B8A-C156-141AD1D93867}"/>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5" name="Segnaposto piè di pagina 4">
            <a:extLst>
              <a:ext uri="{FF2B5EF4-FFF2-40B4-BE49-F238E27FC236}">
                <a16:creationId xmlns:a16="http://schemas.microsoft.com/office/drawing/2014/main" id="{EA442573-CBEC-09C9-7C78-0B7FE712875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6952B00-AD80-6517-1B92-D7BE6828C379}"/>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3129629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5817456-04E6-703F-A0EC-5603AC39C13C}"/>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05D15A69-9FB4-57A4-CC23-6F9EA95F1CB3}"/>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ED4D17D-B2D3-D4BD-9535-08853C616419}"/>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5" name="Segnaposto piè di pagina 4">
            <a:extLst>
              <a:ext uri="{FF2B5EF4-FFF2-40B4-BE49-F238E27FC236}">
                <a16:creationId xmlns:a16="http://schemas.microsoft.com/office/drawing/2014/main" id="{F6EA1EEC-2745-CCDF-C19C-0BB206072085}"/>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E61A48F2-B784-5263-9794-FF3E1F734FB5}"/>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1698922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3EC17B-0826-A3AD-9635-73497BCF1AF7}"/>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F061D52A-5F27-84B7-28E5-2BB84FA088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BDBBF325-1817-6CE8-96C1-B55C0E6A315C}"/>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5" name="Segnaposto piè di pagina 4">
            <a:extLst>
              <a:ext uri="{FF2B5EF4-FFF2-40B4-BE49-F238E27FC236}">
                <a16:creationId xmlns:a16="http://schemas.microsoft.com/office/drawing/2014/main" id="{968EE7E8-E915-29E7-1661-63FEC82D1F7D}"/>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D39EF51-40FF-B06D-A96D-77C84908E5AA}"/>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28754326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0BFF69B-56A0-3897-B1AE-D80C25FBAC65}"/>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78E4729E-EC7E-1517-93F8-AD62D1FDCA7E}"/>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D4FEE859-1D10-450D-798D-5B853260C48C}"/>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73C1CE3F-849B-C4B6-342E-6B71BBC2627D}"/>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6" name="Segnaposto piè di pagina 5">
            <a:extLst>
              <a:ext uri="{FF2B5EF4-FFF2-40B4-BE49-F238E27FC236}">
                <a16:creationId xmlns:a16="http://schemas.microsoft.com/office/drawing/2014/main" id="{0C44736B-BCAD-8441-411F-904F5D0BEFE6}"/>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3A96460D-1EB5-3409-258C-D1A081B020AC}"/>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2394481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0E2199D-48E1-CB96-0DBE-C7BBE03FE1C2}"/>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772805F-6083-F98B-93C2-AFDB4CB6B4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2FC93B89-9BAA-BA8C-DB4D-527AC99AF3BB}"/>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B0DF2D7C-42D5-CD70-120E-EC0469183B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93C7F18A-471B-0AAB-0DE5-7534DB4B8798}"/>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FF0AF8EB-748A-8CD7-5B2D-2CE2B3B37D50}"/>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8" name="Segnaposto piè di pagina 7">
            <a:extLst>
              <a:ext uri="{FF2B5EF4-FFF2-40B4-BE49-F238E27FC236}">
                <a16:creationId xmlns:a16="http://schemas.microsoft.com/office/drawing/2014/main" id="{85E7A1A1-FFBF-5CC6-C4DB-F15FDA67B6EF}"/>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BC66173B-A510-CC35-DC9E-4E2569B84677}"/>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3702287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A2EB90E-6917-2466-C015-9B6131DAF4AD}"/>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C86CD990-2917-7CB1-FFFA-C87BDED4CA3B}"/>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4" name="Segnaposto piè di pagina 3">
            <a:extLst>
              <a:ext uri="{FF2B5EF4-FFF2-40B4-BE49-F238E27FC236}">
                <a16:creationId xmlns:a16="http://schemas.microsoft.com/office/drawing/2014/main" id="{32A6C056-A549-07B0-B3FC-932931A0D173}"/>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4250F73D-691D-172D-6931-17BB7C8C644B}"/>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3832315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DC5454D3-87DD-112D-2214-B0D816CB7683}"/>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3" name="Segnaposto piè di pagina 2">
            <a:extLst>
              <a:ext uri="{FF2B5EF4-FFF2-40B4-BE49-F238E27FC236}">
                <a16:creationId xmlns:a16="http://schemas.microsoft.com/office/drawing/2014/main" id="{629B3150-15F0-964D-D437-564BB6641C15}"/>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4B015FCA-CF56-479E-D301-8920C2A99E58}"/>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539113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A0330D1-7BD0-D4A1-2668-37E2B4F843F4}"/>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9836A89F-C7A9-746C-535B-7B8F5A908E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558F1BB8-3F10-F7A0-A1E4-ED5A660822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F18C64C-97BB-30F1-4FA0-CDD2B9DF490A}"/>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6" name="Segnaposto piè di pagina 5">
            <a:extLst>
              <a:ext uri="{FF2B5EF4-FFF2-40B4-BE49-F238E27FC236}">
                <a16:creationId xmlns:a16="http://schemas.microsoft.com/office/drawing/2014/main" id="{65EC5C8D-1866-A399-9C81-53BFBA6C3EB2}"/>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FB3B625E-DAF0-A860-AE9E-6F1B99F86AF4}"/>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2162566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91BD795-0104-F447-4BD6-8683DE660CD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6F08C904-6EA6-996E-E994-29E2F0484B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C046745D-6157-5040-35C3-4D628342BF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F99A94B5-5534-D0FF-0A7C-61060DD10E77}"/>
              </a:ext>
            </a:extLst>
          </p:cNvPr>
          <p:cNvSpPr>
            <a:spLocks noGrp="1"/>
          </p:cNvSpPr>
          <p:nvPr>
            <p:ph type="dt" sz="half" idx="10"/>
          </p:nvPr>
        </p:nvSpPr>
        <p:spPr/>
        <p:txBody>
          <a:bodyPr/>
          <a:lstStyle/>
          <a:p>
            <a:fld id="{A3068851-BD8A-429E-A917-BBC493B95BD2}" type="datetimeFigureOut">
              <a:rPr lang="it-IT" smtClean="0"/>
              <a:t>02/04/2023</a:t>
            </a:fld>
            <a:endParaRPr lang="it-IT"/>
          </a:p>
        </p:txBody>
      </p:sp>
      <p:sp>
        <p:nvSpPr>
          <p:cNvPr id="6" name="Segnaposto piè di pagina 5">
            <a:extLst>
              <a:ext uri="{FF2B5EF4-FFF2-40B4-BE49-F238E27FC236}">
                <a16:creationId xmlns:a16="http://schemas.microsoft.com/office/drawing/2014/main" id="{157FC64D-E5C7-3496-FCE0-AEBC6F513919}"/>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531BF087-FF46-AF41-CF18-1846AF26BCDD}"/>
              </a:ext>
            </a:extLst>
          </p:cNvPr>
          <p:cNvSpPr>
            <a:spLocks noGrp="1"/>
          </p:cNvSpPr>
          <p:nvPr>
            <p:ph type="sldNum" sz="quarter" idx="12"/>
          </p:nvPr>
        </p:nvSpPr>
        <p:spPr/>
        <p:txBody>
          <a:bodyPr/>
          <a:lstStyle/>
          <a:p>
            <a:fld id="{4DAADF09-3DC3-463C-8B2F-34C95F681733}" type="slidenum">
              <a:rPr lang="it-IT" smtClean="0"/>
              <a:t>‹N›</a:t>
            </a:fld>
            <a:endParaRPr lang="it-IT"/>
          </a:p>
        </p:txBody>
      </p:sp>
    </p:spTree>
    <p:extLst>
      <p:ext uri="{BB962C8B-B14F-4D97-AF65-F5344CB8AC3E}">
        <p14:creationId xmlns:p14="http://schemas.microsoft.com/office/powerpoint/2010/main" val="3706944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A1926319-00AA-BF3E-45C2-7090782EBE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AA81A79-72CA-D774-4961-1702A94826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4F863C8-4A91-7F9D-EAEB-9571DB9BF6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068851-BD8A-429E-A917-BBC493B95BD2}" type="datetimeFigureOut">
              <a:rPr lang="it-IT" smtClean="0"/>
              <a:t>02/04/2023</a:t>
            </a:fld>
            <a:endParaRPr lang="it-IT"/>
          </a:p>
        </p:txBody>
      </p:sp>
      <p:sp>
        <p:nvSpPr>
          <p:cNvPr id="5" name="Segnaposto piè di pagina 4">
            <a:extLst>
              <a:ext uri="{FF2B5EF4-FFF2-40B4-BE49-F238E27FC236}">
                <a16:creationId xmlns:a16="http://schemas.microsoft.com/office/drawing/2014/main" id="{0E8B8B83-C14B-E481-D7B1-3BCD5696C4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03CEE41A-F35A-8B23-E924-A879FA51AD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AADF09-3DC3-463C-8B2F-34C95F681733}" type="slidenum">
              <a:rPr lang="it-IT" smtClean="0"/>
              <a:t>‹N›</a:t>
            </a:fld>
            <a:endParaRPr lang="it-IT"/>
          </a:p>
        </p:txBody>
      </p:sp>
    </p:spTree>
    <p:extLst>
      <p:ext uri="{BB962C8B-B14F-4D97-AF65-F5344CB8AC3E}">
        <p14:creationId xmlns:p14="http://schemas.microsoft.com/office/powerpoint/2010/main" val="995761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descr="Immagine che contiene rosso, scuro&#10;&#10;Descrizione generata automaticamente">
            <a:extLst>
              <a:ext uri="{FF2B5EF4-FFF2-40B4-BE49-F238E27FC236}">
                <a16:creationId xmlns:a16="http://schemas.microsoft.com/office/drawing/2014/main" id="{A62ED2F2-6E5C-CCD7-5671-1C34D41F72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olo 1">
            <a:extLst>
              <a:ext uri="{FF2B5EF4-FFF2-40B4-BE49-F238E27FC236}">
                <a16:creationId xmlns:a16="http://schemas.microsoft.com/office/drawing/2014/main" id="{E82184DB-3098-A55E-5BB1-F835AED03213}"/>
              </a:ext>
            </a:extLst>
          </p:cNvPr>
          <p:cNvSpPr>
            <a:spLocks noGrp="1"/>
          </p:cNvSpPr>
          <p:nvPr>
            <p:ph type="ctrTitle"/>
          </p:nvPr>
        </p:nvSpPr>
        <p:spPr/>
        <p:txBody>
          <a:bodyPr/>
          <a:lstStyle/>
          <a:p>
            <a:r>
              <a:rPr lang="it-IT" b="1" dirty="0">
                <a:solidFill>
                  <a:schemeClr val="bg1">
                    <a:lumMod val="95000"/>
                  </a:schemeClr>
                </a:solidFill>
                <a:effectLst>
                  <a:outerShdw blurRad="38100" dist="38100" dir="2700000" algn="tl">
                    <a:srgbClr val="000000">
                      <a:alpha val="43137"/>
                    </a:srgbClr>
                  </a:outerShdw>
                </a:effectLst>
                <a:latin typeface="Berlin Sans FB Demi" panose="020E0802020502020306" pitchFamily="34" charset="0"/>
              </a:rPr>
              <a:t>CINEMILLE</a:t>
            </a:r>
          </a:p>
        </p:txBody>
      </p:sp>
      <p:sp>
        <p:nvSpPr>
          <p:cNvPr id="3" name="Sottotitolo 2">
            <a:extLst>
              <a:ext uri="{FF2B5EF4-FFF2-40B4-BE49-F238E27FC236}">
                <a16:creationId xmlns:a16="http://schemas.microsoft.com/office/drawing/2014/main" id="{B4A3AAE3-FBBD-3229-0D41-9F972EB82C25}"/>
              </a:ext>
            </a:extLst>
          </p:cNvPr>
          <p:cNvSpPr>
            <a:spLocks noGrp="1"/>
          </p:cNvSpPr>
          <p:nvPr>
            <p:ph type="subTitle" idx="1"/>
          </p:nvPr>
        </p:nvSpPr>
        <p:spPr/>
        <p:txBody>
          <a:bodyPr/>
          <a:lstStyle/>
          <a:p>
            <a:r>
              <a:rPr lang="it-IT" b="1" dirty="0">
                <a:solidFill>
                  <a:schemeClr val="bg1">
                    <a:lumMod val="95000"/>
                  </a:schemeClr>
                </a:solidFill>
                <a:effectLst>
                  <a:outerShdw blurRad="38100" dist="38100" dir="2700000" algn="tl">
                    <a:srgbClr val="000000">
                      <a:alpha val="43137"/>
                    </a:srgbClr>
                  </a:outerShdw>
                </a:effectLst>
                <a:latin typeface="Berlin Sans FB Demi" panose="020E0802020502020306" pitchFamily="34" charset="0"/>
              </a:rPr>
              <a:t>Task sulla visualizzazione di film in programmazione e passati</a:t>
            </a:r>
          </a:p>
        </p:txBody>
      </p:sp>
    </p:spTree>
    <p:extLst>
      <p:ext uri="{BB962C8B-B14F-4D97-AF65-F5344CB8AC3E}">
        <p14:creationId xmlns:p14="http://schemas.microsoft.com/office/powerpoint/2010/main" val="1848633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9841768-3265-5E07-4E3E-46AE7390128D}"/>
              </a:ext>
            </a:extLst>
          </p:cNvPr>
          <p:cNvSpPr>
            <a:spLocks noGrp="1"/>
          </p:cNvSpPr>
          <p:nvPr>
            <p:ph type="title"/>
          </p:nvPr>
        </p:nvSpPr>
        <p:spPr/>
        <p:txBody>
          <a:bodyPr/>
          <a:lstStyle/>
          <a:p>
            <a:r>
              <a:rPr lang="it-IT" dirty="0"/>
              <a:t>                             </a:t>
            </a:r>
            <a:r>
              <a:rPr lang="it-IT" dirty="0">
                <a:latin typeface="Berlin Sans FB Demi" panose="020E0802020502020306" pitchFamily="34" charset="0"/>
              </a:rPr>
              <a:t>Lo scenario</a:t>
            </a:r>
          </a:p>
        </p:txBody>
      </p:sp>
      <p:sp>
        <p:nvSpPr>
          <p:cNvPr id="3" name="Segnaposto contenuto 2">
            <a:extLst>
              <a:ext uri="{FF2B5EF4-FFF2-40B4-BE49-F238E27FC236}">
                <a16:creationId xmlns:a16="http://schemas.microsoft.com/office/drawing/2014/main" id="{8C2B69C5-A1FD-D110-3241-B3BF93CCB4ED}"/>
              </a:ext>
            </a:extLst>
          </p:cNvPr>
          <p:cNvSpPr>
            <a:spLocks noGrp="1"/>
          </p:cNvSpPr>
          <p:nvPr>
            <p:ph idx="1"/>
          </p:nvPr>
        </p:nvSpPr>
        <p:spPr/>
        <p:txBody>
          <a:bodyPr>
            <a:normAutofit fontScale="62500" lnSpcReduction="20000"/>
          </a:bodyPr>
          <a:lstStyle/>
          <a:p>
            <a:pPr marL="0" indent="0" algn="ctr">
              <a:buNone/>
            </a:pPr>
            <a:r>
              <a:rPr lang="it-IT" sz="3200" spc="300" dirty="0">
                <a:latin typeface="Berlin Sans FB Demi" panose="020E0802020502020306" pitchFamily="34" charset="0"/>
              </a:rPr>
              <a:t>Il cinema “</a:t>
            </a:r>
            <a:r>
              <a:rPr lang="it-IT" sz="3200" b="1" i="1" spc="300" dirty="0" err="1">
                <a:latin typeface="Berlin Sans FB Demi" panose="020E0802020502020306" pitchFamily="34" charset="0"/>
              </a:rPr>
              <a:t>CineMille</a:t>
            </a:r>
            <a:r>
              <a:rPr lang="it-IT" sz="3200" spc="300" dirty="0">
                <a:latin typeface="Berlin Sans FB Demi" panose="020E0802020502020306" pitchFamily="34" charset="0"/>
              </a:rPr>
              <a:t>” è un esercizio storico dell’area fiorentina, nonché uno dei più grandi presenti in Toscana. Dispone di 12 sale di proiezione, di cui 2 in tecnologia IMAX. Le sale hanno una capienza differente, con le più grandi che dispongono di 250 posti ciascuna fino alle più piccole da circa 50 posti a sedere.</a:t>
            </a:r>
          </a:p>
          <a:p>
            <a:pPr marL="0" indent="0" algn="ctr">
              <a:buNone/>
            </a:pPr>
            <a:r>
              <a:rPr lang="it-IT" sz="3200" spc="300" dirty="0">
                <a:latin typeface="Berlin Sans FB Demi" panose="020E0802020502020306" pitchFamily="34" charset="0"/>
              </a:rPr>
              <a:t>Attualmente la programmazione delle proiezioni nelle sale viene aggiornata con cadenza settimanale: tali informazioni sono gestite mediante scambio di dati contenuti in file Excel. Ciascun film può rimanere in sala per un massimo di tre settimane e per un minimo di una, a partire dalla data di uscita dello stesso.</a:t>
            </a:r>
          </a:p>
          <a:p>
            <a:pPr marL="0" indent="0" algn="ctr">
              <a:buNone/>
            </a:pPr>
            <a:r>
              <a:rPr lang="it-IT" sz="3200" spc="300" dirty="0">
                <a:latin typeface="Berlin Sans FB Demi" panose="020E0802020502020306" pitchFamily="34" charset="0"/>
              </a:rPr>
              <a:t>La società che gestisce il cinema vuole dotarsi di uno strumento per la programmazione e la gestione dei film di un multisala al fine di ottimizzare a pianificare la loro permanenza in sala. L’applicazione dovrà permettere la visualizzazione della lista dei film messi in programmazione nel multisala, al fine di organizzare anche uno storico consultabile dai gestori. Tale applicativo sarà utilizzato anche come fonte dati per visualizzare i film attualmente in sala sul sito web del cinema a beneficio del pubblico.</a:t>
            </a:r>
          </a:p>
          <a:p>
            <a:endParaRPr lang="it-IT" dirty="0"/>
          </a:p>
        </p:txBody>
      </p:sp>
    </p:spTree>
    <p:extLst>
      <p:ext uri="{BB962C8B-B14F-4D97-AF65-F5344CB8AC3E}">
        <p14:creationId xmlns:p14="http://schemas.microsoft.com/office/powerpoint/2010/main" val="3994654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08A533E-342E-53FE-944D-16805A2BAE3B}"/>
              </a:ext>
            </a:extLst>
          </p:cNvPr>
          <p:cNvSpPr>
            <a:spLocks noGrp="1"/>
          </p:cNvSpPr>
          <p:nvPr>
            <p:ph type="title"/>
          </p:nvPr>
        </p:nvSpPr>
        <p:spPr/>
        <p:txBody>
          <a:bodyPr anchor="ctr"/>
          <a:lstStyle/>
          <a:p>
            <a:pPr algn="ctr"/>
            <a:r>
              <a:rPr lang="it-IT" dirty="0">
                <a:latin typeface="Berlin Sans FB Demi" panose="020E0802020502020306" pitchFamily="34" charset="0"/>
              </a:rPr>
              <a:t>Soluzione per </a:t>
            </a:r>
            <a:r>
              <a:rPr lang="it-IT" dirty="0" err="1">
                <a:latin typeface="Berlin Sans FB Demi" panose="020E0802020502020306" pitchFamily="34" charset="0"/>
              </a:rPr>
              <a:t>frontend</a:t>
            </a:r>
            <a:r>
              <a:rPr lang="it-IT" dirty="0">
                <a:latin typeface="Berlin Sans FB Demi" panose="020E0802020502020306" pitchFamily="34" charset="0"/>
              </a:rPr>
              <a:t> proposta:</a:t>
            </a:r>
          </a:p>
        </p:txBody>
      </p:sp>
      <p:sp>
        <p:nvSpPr>
          <p:cNvPr id="4" name="Segnaposto testo 3">
            <a:extLst>
              <a:ext uri="{FF2B5EF4-FFF2-40B4-BE49-F238E27FC236}">
                <a16:creationId xmlns:a16="http://schemas.microsoft.com/office/drawing/2014/main" id="{4098C3B2-AB9E-C017-EC59-E83A2535815F}"/>
              </a:ext>
            </a:extLst>
          </p:cNvPr>
          <p:cNvSpPr>
            <a:spLocks noGrp="1"/>
          </p:cNvSpPr>
          <p:nvPr>
            <p:ph type="body" sz="half" idx="2"/>
          </p:nvPr>
        </p:nvSpPr>
        <p:spPr/>
        <p:txBody>
          <a:bodyPr anchor="ctr">
            <a:normAutofit lnSpcReduction="10000"/>
          </a:bodyPr>
          <a:lstStyle/>
          <a:p>
            <a:r>
              <a:rPr lang="it-IT" sz="2000" dirty="0">
                <a:latin typeface="Berlin Sans FB Demi" panose="020E0802020502020306" pitchFamily="34" charset="0"/>
              </a:rPr>
              <a:t>La soluzione proposta si compone di 4 pagine HTML linkate tra di loro.</a:t>
            </a:r>
          </a:p>
          <a:p>
            <a:r>
              <a:rPr lang="it-IT" sz="2000" dirty="0">
                <a:latin typeface="Berlin Sans FB Demi" panose="020E0802020502020306" pitchFamily="34" charset="0"/>
              </a:rPr>
              <a:t>La pagina di welcome è la Home dove vengono presentati i film in programmazione nella giornata in corso, da qui si può accedere: </a:t>
            </a:r>
          </a:p>
          <a:p>
            <a:r>
              <a:rPr lang="it-IT" dirty="0">
                <a:latin typeface="Berlin Sans FB Demi" panose="020E0802020502020306" pitchFamily="34" charset="0"/>
              </a:rPr>
              <a:t>-ai dettagli del film tramite il pulsante «</a:t>
            </a:r>
            <a:r>
              <a:rPr lang="it-IT" dirty="0" err="1">
                <a:latin typeface="Berlin Sans FB Demi" panose="020E0802020502020306" pitchFamily="34" charset="0"/>
              </a:rPr>
              <a:t>Learn</a:t>
            </a:r>
            <a:r>
              <a:rPr lang="it-IT" dirty="0">
                <a:latin typeface="Berlin Sans FB Demi" panose="020E0802020502020306" pitchFamily="34" charset="0"/>
              </a:rPr>
              <a:t> more»;</a:t>
            </a:r>
          </a:p>
          <a:p>
            <a:r>
              <a:rPr lang="it-IT" dirty="0">
                <a:latin typeface="Berlin Sans FB Demi" panose="020E0802020502020306" pitchFamily="34" charset="0"/>
              </a:rPr>
              <a:t>-Allo storico film tramite il tasto «</a:t>
            </a:r>
            <a:r>
              <a:rPr lang="it-IT" dirty="0" err="1">
                <a:latin typeface="Berlin Sans FB Demi" panose="020E0802020502020306" pitchFamily="34" charset="0"/>
              </a:rPr>
              <a:t>View</a:t>
            </a:r>
            <a:r>
              <a:rPr lang="it-IT" dirty="0">
                <a:latin typeface="Berlin Sans FB Demi" panose="020E0802020502020306" pitchFamily="34" charset="0"/>
              </a:rPr>
              <a:t> </a:t>
            </a:r>
            <a:r>
              <a:rPr lang="it-IT" dirty="0" err="1">
                <a:latin typeface="Berlin Sans FB Demi" panose="020E0802020502020306" pitchFamily="34" charset="0"/>
              </a:rPr>
              <a:t>past</a:t>
            </a:r>
            <a:r>
              <a:rPr lang="it-IT" dirty="0">
                <a:latin typeface="Berlin Sans FB Demi" panose="020E0802020502020306" pitchFamily="34" charset="0"/>
              </a:rPr>
              <a:t> </a:t>
            </a:r>
            <a:r>
              <a:rPr lang="it-IT" dirty="0" err="1">
                <a:latin typeface="Berlin Sans FB Demi" panose="020E0802020502020306" pitchFamily="34" charset="0"/>
              </a:rPr>
              <a:t>films</a:t>
            </a:r>
            <a:r>
              <a:rPr lang="it-IT" dirty="0">
                <a:latin typeface="Berlin Sans FB Demi" panose="020E0802020502020306" pitchFamily="34" charset="0"/>
              </a:rPr>
              <a:t>»;</a:t>
            </a:r>
          </a:p>
          <a:p>
            <a:r>
              <a:rPr lang="it-IT" dirty="0">
                <a:latin typeface="Berlin Sans FB Demi" panose="020E0802020502020306" pitchFamily="34" charset="0"/>
              </a:rPr>
              <a:t>-Alla pagina contenenti info riguardo al cinema, come indirizzo ecc..</a:t>
            </a:r>
          </a:p>
          <a:p>
            <a:endParaRPr lang="it-IT" dirty="0"/>
          </a:p>
        </p:txBody>
      </p:sp>
      <p:pic>
        <p:nvPicPr>
          <p:cNvPr id="14" name="Segnaposto immagine 13" descr="Immagine che contiene Sito Web&#10;&#10;Descrizione generata automaticamente">
            <a:extLst>
              <a:ext uri="{FF2B5EF4-FFF2-40B4-BE49-F238E27FC236}">
                <a16:creationId xmlns:a16="http://schemas.microsoft.com/office/drawing/2014/main" id="{0133445C-1682-4C85-2542-619BDDD01A4C}"/>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496" b="496"/>
          <a:stretch>
            <a:fillRect/>
          </a:stretch>
        </p:blipFill>
        <p:spPr/>
      </p:pic>
    </p:spTree>
    <p:extLst>
      <p:ext uri="{BB962C8B-B14F-4D97-AF65-F5344CB8AC3E}">
        <p14:creationId xmlns:p14="http://schemas.microsoft.com/office/powerpoint/2010/main" val="871090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0D9578-0D6C-DEFB-1682-61CF19630A2C}"/>
              </a:ext>
            </a:extLst>
          </p:cNvPr>
          <p:cNvSpPr>
            <a:spLocks noGrp="1"/>
          </p:cNvSpPr>
          <p:nvPr>
            <p:ph type="title"/>
          </p:nvPr>
        </p:nvSpPr>
        <p:spPr>
          <a:xfrm>
            <a:off x="656908" y="1198886"/>
            <a:ext cx="3932237" cy="1600200"/>
          </a:xfrm>
        </p:spPr>
        <p:txBody>
          <a:bodyPr anchor="ctr"/>
          <a:lstStyle/>
          <a:p>
            <a:r>
              <a:rPr lang="it-IT" dirty="0">
                <a:latin typeface="Berlin Sans FB Demi" panose="020E0802020502020306" pitchFamily="34" charset="0"/>
              </a:rPr>
              <a:t>Storico Film</a:t>
            </a:r>
          </a:p>
        </p:txBody>
      </p:sp>
      <p:pic>
        <p:nvPicPr>
          <p:cNvPr id="6" name="Segnaposto contenuto 5" descr="Immagine che contiene testo, schermata, monitor, interno&#10;&#10;Descrizione generata automaticamente">
            <a:extLst>
              <a:ext uri="{FF2B5EF4-FFF2-40B4-BE49-F238E27FC236}">
                <a16:creationId xmlns:a16="http://schemas.microsoft.com/office/drawing/2014/main" id="{474B2338-7A17-8140-0470-F93B982731B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0012" y="457200"/>
            <a:ext cx="6172200" cy="2938361"/>
          </a:xfrm>
        </p:spPr>
      </p:pic>
      <p:sp>
        <p:nvSpPr>
          <p:cNvPr id="4" name="Segnaposto testo 3">
            <a:extLst>
              <a:ext uri="{FF2B5EF4-FFF2-40B4-BE49-F238E27FC236}">
                <a16:creationId xmlns:a16="http://schemas.microsoft.com/office/drawing/2014/main" id="{3766ED97-ECE8-5A0D-90E1-0885DCB74686}"/>
              </a:ext>
            </a:extLst>
          </p:cNvPr>
          <p:cNvSpPr>
            <a:spLocks noGrp="1"/>
          </p:cNvSpPr>
          <p:nvPr>
            <p:ph type="body" sz="half" idx="2"/>
          </p:nvPr>
        </p:nvSpPr>
        <p:spPr>
          <a:xfrm>
            <a:off x="656908" y="2799086"/>
            <a:ext cx="3932237" cy="2067560"/>
          </a:xfrm>
        </p:spPr>
        <p:txBody>
          <a:bodyPr anchor="ctr"/>
          <a:lstStyle/>
          <a:p>
            <a:r>
              <a:rPr lang="it-IT" dirty="0">
                <a:latin typeface="Berlin Sans FB Demi" panose="020E0802020502020306" pitchFamily="34" charset="0"/>
              </a:rPr>
              <a:t>Dalla Home tramite il bottone  «</a:t>
            </a:r>
            <a:r>
              <a:rPr lang="it-IT" dirty="0" err="1">
                <a:latin typeface="Berlin Sans FB Demi" panose="020E0802020502020306" pitchFamily="34" charset="0"/>
              </a:rPr>
              <a:t>View</a:t>
            </a:r>
            <a:r>
              <a:rPr lang="it-IT" dirty="0">
                <a:latin typeface="Berlin Sans FB Demi" panose="020E0802020502020306" pitchFamily="34" charset="0"/>
              </a:rPr>
              <a:t> </a:t>
            </a:r>
            <a:r>
              <a:rPr lang="it-IT" dirty="0" err="1">
                <a:latin typeface="Berlin Sans FB Demi" panose="020E0802020502020306" pitchFamily="34" charset="0"/>
              </a:rPr>
              <a:t>Past</a:t>
            </a:r>
            <a:r>
              <a:rPr lang="it-IT" dirty="0">
                <a:latin typeface="Berlin Sans FB Demi" panose="020E0802020502020306" pitchFamily="34" charset="0"/>
              </a:rPr>
              <a:t> </a:t>
            </a:r>
            <a:r>
              <a:rPr lang="it-IT" dirty="0" err="1">
                <a:latin typeface="Berlin Sans FB Demi" panose="020E0802020502020306" pitchFamily="34" charset="0"/>
              </a:rPr>
              <a:t>Films</a:t>
            </a:r>
            <a:r>
              <a:rPr lang="it-IT" dirty="0">
                <a:latin typeface="Berlin Sans FB Demi" panose="020E0802020502020306" pitchFamily="34" charset="0"/>
              </a:rPr>
              <a:t>» si accede alla sezione dove è possibile visualizzare lo storico dei film che sono stati proiettati.</a:t>
            </a:r>
          </a:p>
          <a:p>
            <a:r>
              <a:rPr lang="it-IT" dirty="0">
                <a:latin typeface="Berlin Sans FB Demi" panose="020E0802020502020306" pitchFamily="34" charset="0"/>
              </a:rPr>
              <a:t>L’API è la stessa utilizzata per popolare la tabella nella home l’unica differenza sta nella manipolazione dei dati che avviene nella funzione JavaScript.</a:t>
            </a:r>
          </a:p>
        </p:txBody>
      </p:sp>
      <p:pic>
        <p:nvPicPr>
          <p:cNvPr id="8" name="Immagine 7" descr="Immagine che contiene testo&#10;&#10;Descrizione generata automaticamente">
            <a:extLst>
              <a:ext uri="{FF2B5EF4-FFF2-40B4-BE49-F238E27FC236}">
                <a16:creationId xmlns:a16="http://schemas.microsoft.com/office/drawing/2014/main" id="{A4490AEA-1A4A-601A-709C-5528C1131B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2594" y="3832866"/>
            <a:ext cx="4787035" cy="2760973"/>
          </a:xfrm>
          <a:prstGeom prst="rect">
            <a:avLst/>
          </a:prstGeom>
        </p:spPr>
      </p:pic>
    </p:spTree>
    <p:extLst>
      <p:ext uri="{BB962C8B-B14F-4D97-AF65-F5344CB8AC3E}">
        <p14:creationId xmlns:p14="http://schemas.microsoft.com/office/powerpoint/2010/main" val="2192209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11ABD67-A7D7-1C05-3ADC-E4BF395F82C7}"/>
              </a:ext>
            </a:extLst>
          </p:cNvPr>
          <p:cNvSpPr>
            <a:spLocks noGrp="1"/>
          </p:cNvSpPr>
          <p:nvPr>
            <p:ph type="title"/>
          </p:nvPr>
        </p:nvSpPr>
        <p:spPr>
          <a:xfrm>
            <a:off x="233679" y="1122777"/>
            <a:ext cx="4541520" cy="3045821"/>
          </a:xfrm>
        </p:spPr>
        <p:txBody>
          <a:bodyPr anchor="ctr"/>
          <a:lstStyle/>
          <a:p>
            <a:pPr algn="ctr"/>
            <a:r>
              <a:rPr lang="it-IT" dirty="0">
                <a:latin typeface="Berlin Sans FB Demi" panose="020E0802020502020306" pitchFamily="34" charset="0"/>
              </a:rPr>
              <a:t>Dettagli Film</a:t>
            </a:r>
          </a:p>
        </p:txBody>
      </p:sp>
      <p:sp>
        <p:nvSpPr>
          <p:cNvPr id="4" name="Segnaposto testo 3">
            <a:extLst>
              <a:ext uri="{FF2B5EF4-FFF2-40B4-BE49-F238E27FC236}">
                <a16:creationId xmlns:a16="http://schemas.microsoft.com/office/drawing/2014/main" id="{C7EFB3D7-9B88-A168-6EDD-E615E7572D62}"/>
              </a:ext>
            </a:extLst>
          </p:cNvPr>
          <p:cNvSpPr>
            <a:spLocks noGrp="1"/>
          </p:cNvSpPr>
          <p:nvPr>
            <p:ph type="body" sz="half" idx="2"/>
          </p:nvPr>
        </p:nvSpPr>
        <p:spPr>
          <a:xfrm>
            <a:off x="233680" y="2489616"/>
            <a:ext cx="4541520" cy="2610704"/>
          </a:xfrm>
        </p:spPr>
        <p:txBody>
          <a:bodyPr anchor="ctr">
            <a:normAutofit/>
          </a:bodyPr>
          <a:lstStyle/>
          <a:p>
            <a:pPr algn="ctr"/>
            <a:r>
              <a:rPr lang="it-IT" dirty="0">
                <a:latin typeface="Berlin Sans FB Demi" panose="020E0802020502020306" pitchFamily="34" charset="0"/>
              </a:rPr>
              <a:t>Dalla pagine Home è possibile accedere alla pagina di dettaglio del film dove troviamo: durata, sinossi e periodo in cui il film sarà disponibile; ciò è possibile tramite l’apposita API che recupera i dettagli del film grazie all’id specificato nell’URL.</a:t>
            </a:r>
          </a:p>
        </p:txBody>
      </p:sp>
      <p:pic>
        <p:nvPicPr>
          <p:cNvPr id="10" name="Segnaposto contenuto 9" descr="Immagine che contiene testo&#10;&#10;Descrizione generata automaticamente">
            <a:extLst>
              <a:ext uri="{FF2B5EF4-FFF2-40B4-BE49-F238E27FC236}">
                <a16:creationId xmlns:a16="http://schemas.microsoft.com/office/drawing/2014/main" id="{E103C8B8-ED98-56E0-8655-27E82E3DE1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29048" y="447357"/>
            <a:ext cx="6172200" cy="2793563"/>
          </a:xfrm>
        </p:spPr>
      </p:pic>
      <p:pic>
        <p:nvPicPr>
          <p:cNvPr id="12" name="Immagine 11" descr="Immagine che contiene testo&#10;&#10;Descrizione generata automaticamente">
            <a:extLst>
              <a:ext uri="{FF2B5EF4-FFF2-40B4-BE49-F238E27FC236}">
                <a16:creationId xmlns:a16="http://schemas.microsoft.com/office/drawing/2014/main" id="{57E64EE4-A517-404F-2DD1-1A8582ABF0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0624" y="3975885"/>
            <a:ext cx="5129048" cy="2370789"/>
          </a:xfrm>
          <a:prstGeom prst="rect">
            <a:avLst/>
          </a:prstGeom>
        </p:spPr>
      </p:pic>
    </p:spTree>
    <p:extLst>
      <p:ext uri="{BB962C8B-B14F-4D97-AF65-F5344CB8AC3E}">
        <p14:creationId xmlns:p14="http://schemas.microsoft.com/office/powerpoint/2010/main" val="1504382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57BA4A4-7ECA-6EB2-760A-4ED6ECD46999}"/>
              </a:ext>
            </a:extLst>
          </p:cNvPr>
          <p:cNvSpPr>
            <a:spLocks noGrp="1"/>
          </p:cNvSpPr>
          <p:nvPr>
            <p:ph type="title"/>
          </p:nvPr>
        </p:nvSpPr>
        <p:spPr/>
        <p:txBody>
          <a:bodyPr/>
          <a:lstStyle/>
          <a:p>
            <a:r>
              <a:rPr lang="it-IT" dirty="0">
                <a:latin typeface="Berlin Sans FB Demi" panose="020E0802020502020306" pitchFamily="34" charset="0"/>
              </a:rPr>
              <a:t>Pagina di info sul cinema</a:t>
            </a:r>
          </a:p>
        </p:txBody>
      </p:sp>
      <p:pic>
        <p:nvPicPr>
          <p:cNvPr id="6" name="Segnaposto contenuto 5" descr="Immagine che contiene testo, interno&#10;&#10;Descrizione generata automaticamente">
            <a:extLst>
              <a:ext uri="{FF2B5EF4-FFF2-40B4-BE49-F238E27FC236}">
                <a16:creationId xmlns:a16="http://schemas.microsoft.com/office/drawing/2014/main" id="{E6F7D1AF-9BF3-4D2E-F636-A1C78E66EB5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1967323"/>
            <a:ext cx="6172200" cy="2913829"/>
          </a:xfrm>
        </p:spPr>
      </p:pic>
      <p:sp>
        <p:nvSpPr>
          <p:cNvPr id="4" name="Segnaposto testo 3">
            <a:extLst>
              <a:ext uri="{FF2B5EF4-FFF2-40B4-BE49-F238E27FC236}">
                <a16:creationId xmlns:a16="http://schemas.microsoft.com/office/drawing/2014/main" id="{20A29C81-8B92-9FA6-642B-5B53DC1D752F}"/>
              </a:ext>
            </a:extLst>
          </p:cNvPr>
          <p:cNvSpPr>
            <a:spLocks noGrp="1"/>
          </p:cNvSpPr>
          <p:nvPr>
            <p:ph type="body" sz="half" idx="2"/>
          </p:nvPr>
        </p:nvSpPr>
        <p:spPr/>
        <p:txBody>
          <a:bodyPr/>
          <a:lstStyle/>
          <a:p>
            <a:r>
              <a:rPr lang="it-IT" dirty="0">
                <a:latin typeface="Berlin Sans FB Demi" panose="020E0802020502020306" pitchFamily="34" charset="0"/>
              </a:rPr>
              <a:t>Infine troviamo un pagina contenente info sul cinema come contatti e indirizzo.</a:t>
            </a:r>
          </a:p>
          <a:p>
            <a:r>
              <a:rPr lang="it-IT" dirty="0">
                <a:latin typeface="Berlin Sans FB Demi" panose="020E0802020502020306" pitchFamily="34" charset="0"/>
              </a:rPr>
              <a:t>La visibilità della sezione con contatti e indirizzo è regolata dal click sul bottone apposito.</a:t>
            </a:r>
          </a:p>
        </p:txBody>
      </p:sp>
    </p:spTree>
    <p:extLst>
      <p:ext uri="{BB962C8B-B14F-4D97-AF65-F5344CB8AC3E}">
        <p14:creationId xmlns:p14="http://schemas.microsoft.com/office/powerpoint/2010/main" val="3654963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5F9487B-C34E-D23E-008A-DE605D5A2ABF}"/>
              </a:ext>
            </a:extLst>
          </p:cNvPr>
          <p:cNvSpPr>
            <a:spLocks noGrp="1"/>
          </p:cNvSpPr>
          <p:nvPr>
            <p:ph type="title"/>
          </p:nvPr>
        </p:nvSpPr>
        <p:spPr/>
        <p:txBody>
          <a:bodyPr/>
          <a:lstStyle/>
          <a:p>
            <a:r>
              <a:rPr lang="it-IT" dirty="0"/>
              <a:t>   				</a:t>
            </a:r>
            <a:r>
              <a:rPr lang="it-IT" dirty="0">
                <a:latin typeface="Berlin Sans FB Demi" panose="020E0802020502020306" pitchFamily="34" charset="0"/>
              </a:rPr>
              <a:t>Tecnologie</a:t>
            </a:r>
          </a:p>
        </p:txBody>
      </p:sp>
      <p:sp>
        <p:nvSpPr>
          <p:cNvPr id="3" name="Segnaposto contenuto 2">
            <a:extLst>
              <a:ext uri="{FF2B5EF4-FFF2-40B4-BE49-F238E27FC236}">
                <a16:creationId xmlns:a16="http://schemas.microsoft.com/office/drawing/2014/main" id="{B2285CB1-42CA-CCB4-D298-847CC2956171}"/>
              </a:ext>
            </a:extLst>
          </p:cNvPr>
          <p:cNvSpPr>
            <a:spLocks noGrp="1"/>
          </p:cNvSpPr>
          <p:nvPr>
            <p:ph idx="1"/>
          </p:nvPr>
        </p:nvSpPr>
        <p:spPr>
          <a:xfrm>
            <a:off x="838200" y="1825625"/>
            <a:ext cx="10515600" cy="2959735"/>
          </a:xfrm>
        </p:spPr>
        <p:txBody>
          <a:bodyPr/>
          <a:lstStyle/>
          <a:p>
            <a:r>
              <a:rPr lang="it-IT" dirty="0">
                <a:latin typeface="Berlin Sans FB Demi" panose="020E0802020502020306" pitchFamily="34" charset="0"/>
              </a:rPr>
              <a:t>Come linguaggio di programmazione è stato utilizzato JavaScript principalmente per recuperare le informazioni richieste tramite «The Movie DB» API, ma anche per la gestione della comparsa e scomparsa di sezioni di pagine.</a:t>
            </a:r>
          </a:p>
          <a:p>
            <a:r>
              <a:rPr lang="it-IT" dirty="0">
                <a:latin typeface="Berlin Sans FB Demi" panose="020E0802020502020306" pitchFamily="34" charset="0"/>
              </a:rPr>
              <a:t>Come linguaggi di mark-up sono stati utilizzati HTML e CSS il tutto coadiuvato da «Bootstrap» per creare più facilmente oggetti come </a:t>
            </a:r>
            <a:r>
              <a:rPr lang="it-IT" dirty="0" err="1">
                <a:latin typeface="Berlin Sans FB Demi" panose="020E0802020502020306" pitchFamily="34" charset="0"/>
              </a:rPr>
              <a:t>navbar</a:t>
            </a:r>
            <a:r>
              <a:rPr lang="it-IT" dirty="0">
                <a:latin typeface="Berlin Sans FB Demi" panose="020E0802020502020306" pitchFamily="34" charset="0"/>
              </a:rPr>
              <a:t> e tabelle.</a:t>
            </a:r>
          </a:p>
          <a:p>
            <a:endParaRPr lang="it-IT" dirty="0"/>
          </a:p>
        </p:txBody>
      </p:sp>
      <p:pic>
        <p:nvPicPr>
          <p:cNvPr id="5" name="Immagine 4" descr="Immagine che contiene testo&#10;&#10;Descrizione generata automaticamente">
            <a:extLst>
              <a:ext uri="{FF2B5EF4-FFF2-40B4-BE49-F238E27FC236}">
                <a16:creationId xmlns:a16="http://schemas.microsoft.com/office/drawing/2014/main" id="{44654964-58D8-8125-9AC1-2DC264BE39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970" y="4818347"/>
            <a:ext cx="5562424" cy="885949"/>
          </a:xfrm>
          <a:prstGeom prst="rect">
            <a:avLst/>
          </a:prstGeom>
        </p:spPr>
      </p:pic>
      <p:pic>
        <p:nvPicPr>
          <p:cNvPr id="9" name="Immagine 8" descr="Immagine che contiene testo&#10;&#10;Descrizione generata automaticamente">
            <a:extLst>
              <a:ext uri="{FF2B5EF4-FFF2-40B4-BE49-F238E27FC236}">
                <a16:creationId xmlns:a16="http://schemas.microsoft.com/office/drawing/2014/main" id="{D7B25C11-D7CC-A12B-39C5-D690680DFF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0291" y="4318533"/>
            <a:ext cx="5096206" cy="2230047"/>
          </a:xfrm>
          <a:prstGeom prst="rect">
            <a:avLst/>
          </a:prstGeom>
        </p:spPr>
      </p:pic>
    </p:spTree>
    <p:extLst>
      <p:ext uri="{BB962C8B-B14F-4D97-AF65-F5344CB8AC3E}">
        <p14:creationId xmlns:p14="http://schemas.microsoft.com/office/powerpoint/2010/main" val="12113337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AFFC282-7CBE-BE82-9968-DABAE8F0CBAA}"/>
              </a:ext>
            </a:extLst>
          </p:cNvPr>
          <p:cNvSpPr>
            <a:spLocks noGrp="1"/>
          </p:cNvSpPr>
          <p:nvPr>
            <p:ph type="title"/>
          </p:nvPr>
        </p:nvSpPr>
        <p:spPr/>
        <p:txBody>
          <a:bodyPr/>
          <a:lstStyle/>
          <a:p>
            <a:r>
              <a:rPr lang="it-IT" dirty="0">
                <a:latin typeface="Berlin Sans FB Demi" panose="020E0802020502020306" pitchFamily="34" charset="0"/>
              </a:rPr>
              <a:t>Struttura</a:t>
            </a:r>
          </a:p>
        </p:txBody>
      </p:sp>
      <p:pic>
        <p:nvPicPr>
          <p:cNvPr id="6" name="Segnaposto contenuto 5">
            <a:extLst>
              <a:ext uri="{FF2B5EF4-FFF2-40B4-BE49-F238E27FC236}">
                <a16:creationId xmlns:a16="http://schemas.microsoft.com/office/drawing/2014/main" id="{D08D054D-B091-A964-3484-566543B167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92111" y="1236279"/>
            <a:ext cx="6542401" cy="1468459"/>
          </a:xfrm>
        </p:spPr>
      </p:pic>
      <p:sp>
        <p:nvSpPr>
          <p:cNvPr id="4" name="Segnaposto testo 3">
            <a:extLst>
              <a:ext uri="{FF2B5EF4-FFF2-40B4-BE49-F238E27FC236}">
                <a16:creationId xmlns:a16="http://schemas.microsoft.com/office/drawing/2014/main" id="{40963768-71F9-A05B-622A-D7BF56012B45}"/>
              </a:ext>
            </a:extLst>
          </p:cNvPr>
          <p:cNvSpPr>
            <a:spLocks noGrp="1"/>
          </p:cNvSpPr>
          <p:nvPr>
            <p:ph type="body" sz="half" idx="2"/>
          </p:nvPr>
        </p:nvSpPr>
        <p:spPr>
          <a:xfrm>
            <a:off x="839788" y="2057399"/>
            <a:ext cx="4058033" cy="2377967"/>
          </a:xfrm>
        </p:spPr>
        <p:txBody>
          <a:bodyPr>
            <a:normAutofit/>
          </a:bodyPr>
          <a:lstStyle/>
          <a:p>
            <a:r>
              <a:rPr lang="it-IT" dirty="0">
                <a:latin typeface="Berlin Sans FB Demi" panose="020E0802020502020306" pitchFamily="34" charset="0"/>
              </a:rPr>
              <a:t>Di fianco uno schema riassuntivo della disposizione della varie pagine HTML sopra descritte.</a:t>
            </a:r>
          </a:p>
          <a:p>
            <a:r>
              <a:rPr lang="it-IT" dirty="0">
                <a:latin typeface="Berlin Sans FB Demi" panose="020E0802020502020306" pitchFamily="34" charset="0"/>
              </a:rPr>
              <a:t>Per la realizzazione di quanto descritto è stato utilizzato Eclipse come IDE, nello specifico è stato creato un Dynamic Web Project nel quale però non è stata implementata la parte Java ovvero il </a:t>
            </a:r>
            <a:r>
              <a:rPr lang="it-IT" dirty="0" err="1">
                <a:latin typeface="Berlin Sans FB Demi" panose="020E0802020502020306" pitchFamily="34" charset="0"/>
              </a:rPr>
              <a:t>Backend</a:t>
            </a:r>
            <a:r>
              <a:rPr lang="it-IT" dirty="0">
                <a:latin typeface="Berlin Sans FB Demi" panose="020E0802020502020306" pitchFamily="34" charset="0"/>
              </a:rPr>
              <a:t>.</a:t>
            </a:r>
          </a:p>
          <a:p>
            <a:endParaRPr lang="it-IT" dirty="0"/>
          </a:p>
        </p:txBody>
      </p:sp>
      <p:pic>
        <p:nvPicPr>
          <p:cNvPr id="8" name="Immagine 7">
            <a:extLst>
              <a:ext uri="{FF2B5EF4-FFF2-40B4-BE49-F238E27FC236}">
                <a16:creationId xmlns:a16="http://schemas.microsoft.com/office/drawing/2014/main" id="{ABD57205-D266-32B7-D96E-E8CE62C3C5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7167" y="3121573"/>
            <a:ext cx="1882579" cy="2993881"/>
          </a:xfrm>
          <a:prstGeom prst="rect">
            <a:avLst/>
          </a:prstGeom>
        </p:spPr>
      </p:pic>
    </p:spTree>
    <p:extLst>
      <p:ext uri="{BB962C8B-B14F-4D97-AF65-F5344CB8AC3E}">
        <p14:creationId xmlns:p14="http://schemas.microsoft.com/office/powerpoint/2010/main" val="1147437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847E28F-BB6A-3CB4-6EAC-EF64D6BEC7FB}"/>
              </a:ext>
            </a:extLst>
          </p:cNvPr>
          <p:cNvSpPr>
            <a:spLocks noGrp="1"/>
          </p:cNvSpPr>
          <p:nvPr>
            <p:ph type="title"/>
          </p:nvPr>
        </p:nvSpPr>
        <p:spPr>
          <a:xfrm>
            <a:off x="838200" y="2766218"/>
            <a:ext cx="10515600" cy="1325563"/>
          </a:xfrm>
        </p:spPr>
        <p:txBody>
          <a:bodyPr/>
          <a:lstStyle/>
          <a:p>
            <a:pPr algn="ctr"/>
            <a:r>
              <a:rPr lang="it-IT" dirty="0">
                <a:latin typeface="Berlin Sans FB Demi" panose="020E0802020502020306" pitchFamily="34" charset="0"/>
              </a:rPr>
              <a:t>Grazie per la Vostra attenzione</a:t>
            </a:r>
            <a:br>
              <a:rPr lang="it-IT" dirty="0">
                <a:latin typeface="Berlin Sans FB Demi" panose="020E0802020502020306" pitchFamily="34" charset="0"/>
              </a:rPr>
            </a:br>
            <a:r>
              <a:rPr lang="it-IT" dirty="0">
                <a:latin typeface="Berlin Sans FB Demi" panose="020E0802020502020306" pitchFamily="34" charset="0"/>
              </a:rPr>
              <a:t>Elena Daveri</a:t>
            </a:r>
          </a:p>
        </p:txBody>
      </p:sp>
    </p:spTree>
    <p:extLst>
      <p:ext uri="{BB962C8B-B14F-4D97-AF65-F5344CB8AC3E}">
        <p14:creationId xmlns:p14="http://schemas.microsoft.com/office/powerpoint/2010/main" val="2229162824"/>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TotalTime>
  <Words>557</Words>
  <Application>Microsoft Office PowerPoint</Application>
  <PresentationFormat>Widescreen</PresentationFormat>
  <Paragraphs>27</Paragraphs>
  <Slides>9</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9</vt:i4>
      </vt:variant>
    </vt:vector>
  </HeadingPairs>
  <TitlesOfParts>
    <vt:vector size="14" baseType="lpstr">
      <vt:lpstr>Arial</vt:lpstr>
      <vt:lpstr>Berlin Sans FB Demi</vt:lpstr>
      <vt:lpstr>Calibri</vt:lpstr>
      <vt:lpstr>Calibri Light</vt:lpstr>
      <vt:lpstr>Tema di Office</vt:lpstr>
      <vt:lpstr>CINEMILLE</vt:lpstr>
      <vt:lpstr>                             Lo scenario</vt:lpstr>
      <vt:lpstr>Soluzione per frontend proposta:</vt:lpstr>
      <vt:lpstr>Storico Film</vt:lpstr>
      <vt:lpstr>Dettagli Film</vt:lpstr>
      <vt:lpstr>Pagina di info sul cinema</vt:lpstr>
      <vt:lpstr>       Tecnologie</vt:lpstr>
      <vt:lpstr>Struttura</vt:lpstr>
      <vt:lpstr>Grazie per la Vostra attenzione Elena Daveri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CINEMILLE</dc:title>
  <dc:creator>piera treghini</dc:creator>
  <cp:lastModifiedBy>piera treghini</cp:lastModifiedBy>
  <cp:revision>1</cp:revision>
  <dcterms:created xsi:type="dcterms:W3CDTF">2023-04-02T15:00:02Z</dcterms:created>
  <dcterms:modified xsi:type="dcterms:W3CDTF">2023-04-02T17:50:24Z</dcterms:modified>
</cp:coreProperties>
</file>

<file path=docProps/thumbnail.jpeg>
</file>